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0" r:id="rId7"/>
    <p:sldId id="261" r:id="rId8"/>
    <p:sldId id="262" r:id="rId9"/>
    <p:sldId id="263" r:id="rId10"/>
    <p:sldId id="265" r:id="rId11"/>
    <p:sldId id="266" r:id="rId12"/>
    <p:sldId id="267" r:id="rId13"/>
    <p:sldId id="26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54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829A8F8-B650-4021-A47A-5F8693CFE7A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de-DE"/>
          </a:p>
        </p:txBody>
      </p:sp>
      <p:sp>
        <p:nvSpPr>
          <p:cNvPr id="3" name="Alt Başlık 2">
            <a:extLst>
              <a:ext uri="{FF2B5EF4-FFF2-40B4-BE49-F238E27FC236}">
                <a16:creationId xmlns:a16="http://schemas.microsoft.com/office/drawing/2014/main" id="{A1CD7247-5E42-4FB5-995A-BAC3F0CCE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de-DE"/>
          </a:p>
        </p:txBody>
      </p:sp>
      <p:sp>
        <p:nvSpPr>
          <p:cNvPr id="4" name="Veri Yer Tutucusu 3">
            <a:extLst>
              <a:ext uri="{FF2B5EF4-FFF2-40B4-BE49-F238E27FC236}">
                <a16:creationId xmlns:a16="http://schemas.microsoft.com/office/drawing/2014/main" id="{BD096535-3D34-4EE6-9DFA-4B2FB39D3323}"/>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1BFB8C71-67EA-40E8-8AC1-EA190FFDEA13}"/>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768BCD7D-3008-432C-8150-016481EFBCD3}"/>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4146270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96DDCFD-27D5-48A8-B160-2FB4A2479B02}"/>
              </a:ext>
            </a:extLst>
          </p:cNvPr>
          <p:cNvSpPr>
            <a:spLocks noGrp="1"/>
          </p:cNvSpPr>
          <p:nvPr>
            <p:ph type="title"/>
          </p:nvPr>
        </p:nvSpPr>
        <p:spPr/>
        <p:txBody>
          <a:bodyPr/>
          <a:lstStyle/>
          <a:p>
            <a:r>
              <a:rPr lang="tr-TR"/>
              <a:t>Asıl başlık stilini düzenlemek için tıklayın</a:t>
            </a:r>
            <a:endParaRPr lang="de-DE"/>
          </a:p>
        </p:txBody>
      </p:sp>
      <p:sp>
        <p:nvSpPr>
          <p:cNvPr id="3" name="Dikey Metin Yer Tutucusu 2">
            <a:extLst>
              <a:ext uri="{FF2B5EF4-FFF2-40B4-BE49-F238E27FC236}">
                <a16:creationId xmlns:a16="http://schemas.microsoft.com/office/drawing/2014/main" id="{392C3919-02E3-4CF6-B57B-048B107D5B70}"/>
              </a:ext>
            </a:extLst>
          </p:cNvPr>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4767ABC8-1492-432E-B5D2-2CB0BCDE4476}"/>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3F560E61-E1E0-42BA-A6DB-36DC3D860027}"/>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5B7E9C04-C676-49FD-974B-32D92F68B745}"/>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272904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22607703-39B1-4381-AD51-C8EDF86CEF5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de-DE"/>
          </a:p>
        </p:txBody>
      </p:sp>
      <p:sp>
        <p:nvSpPr>
          <p:cNvPr id="3" name="Dikey Metin Yer Tutucusu 2">
            <a:extLst>
              <a:ext uri="{FF2B5EF4-FFF2-40B4-BE49-F238E27FC236}">
                <a16:creationId xmlns:a16="http://schemas.microsoft.com/office/drawing/2014/main" id="{C4AD1CBC-07BD-41B4-96E2-078974739994}"/>
              </a:ext>
            </a:extLst>
          </p:cNvPr>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90240BC9-5884-4BF8-96A0-9615E86A0989}"/>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3831D1F7-549C-4334-9581-71765C0D5026}"/>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77F2255E-A527-442A-A447-90BC66D27E48}"/>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142573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8995B7B-F739-4D7C-AF11-40E56B12BC5C}"/>
              </a:ext>
            </a:extLst>
          </p:cNvPr>
          <p:cNvSpPr>
            <a:spLocks noGrp="1"/>
          </p:cNvSpPr>
          <p:nvPr>
            <p:ph type="title"/>
          </p:nvPr>
        </p:nvSpPr>
        <p:spPr/>
        <p:txBody>
          <a:body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F37F1D52-EB07-4065-9A99-CE08D280D7AA}"/>
              </a:ext>
            </a:extLst>
          </p:cNvPr>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1CA1D017-29D5-48CD-BD1F-3531B2F85BF3}"/>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3A2BA5EE-6933-49B3-92F9-6034CFDA82B1}"/>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0AEEFAA8-C459-4160-B340-7C2A1BA549CB}"/>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53313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28BAAA7-5796-4588-90DD-9C04E814DA0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568CE02D-5A29-453F-8386-393A5A927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a:extLst>
              <a:ext uri="{FF2B5EF4-FFF2-40B4-BE49-F238E27FC236}">
                <a16:creationId xmlns:a16="http://schemas.microsoft.com/office/drawing/2014/main" id="{8E291FDB-C01D-41E0-8A6E-262DD21CF9CD}"/>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964EFACE-4B98-4BE4-B342-25F21CFCD2DC}"/>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9B781C27-18ED-4D8B-9D86-8188F7E2554A}"/>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3955669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ADA8555-4D47-49D2-A2EC-DD63505B5873}"/>
              </a:ext>
            </a:extLst>
          </p:cNvPr>
          <p:cNvSpPr>
            <a:spLocks noGrp="1"/>
          </p:cNvSpPr>
          <p:nvPr>
            <p:ph type="title"/>
          </p:nvPr>
        </p:nvSpPr>
        <p:spPr/>
        <p:txBody>
          <a:body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5F04A7A6-9179-4368-90D5-5A12C24AF6AF}"/>
              </a:ext>
            </a:extLst>
          </p:cNvPr>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İçerik Yer Tutucusu 3">
            <a:extLst>
              <a:ext uri="{FF2B5EF4-FFF2-40B4-BE49-F238E27FC236}">
                <a16:creationId xmlns:a16="http://schemas.microsoft.com/office/drawing/2014/main" id="{FBCDF05D-4AB6-4D7D-80EB-C39C4C7FDCED}"/>
              </a:ext>
            </a:extLst>
          </p:cNvPr>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5" name="Veri Yer Tutucusu 4">
            <a:extLst>
              <a:ext uri="{FF2B5EF4-FFF2-40B4-BE49-F238E27FC236}">
                <a16:creationId xmlns:a16="http://schemas.microsoft.com/office/drawing/2014/main" id="{D63A740A-9A23-49A5-B43E-7B9CEAFC2D75}"/>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6" name="Alt Bilgi Yer Tutucusu 5">
            <a:extLst>
              <a:ext uri="{FF2B5EF4-FFF2-40B4-BE49-F238E27FC236}">
                <a16:creationId xmlns:a16="http://schemas.microsoft.com/office/drawing/2014/main" id="{92DE02EF-3B31-4779-8D4C-A50D58CD0AE5}"/>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33F302C8-7EE1-4B50-8A22-CCFE20470736}"/>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2997053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9F78C2D-31F4-4776-9CB3-70AC3B4DFA9B}"/>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93235B92-369D-4B69-A5E6-FCEC3EAEBD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a:extLst>
              <a:ext uri="{FF2B5EF4-FFF2-40B4-BE49-F238E27FC236}">
                <a16:creationId xmlns:a16="http://schemas.microsoft.com/office/drawing/2014/main" id="{FC80F2F3-52AE-47C4-9204-7A231718C816}"/>
              </a:ext>
            </a:extLst>
          </p:cNvPr>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5" name="Metin Yer Tutucusu 4">
            <a:extLst>
              <a:ext uri="{FF2B5EF4-FFF2-40B4-BE49-F238E27FC236}">
                <a16:creationId xmlns:a16="http://schemas.microsoft.com/office/drawing/2014/main" id="{14B80416-30B2-4973-8079-97719D262C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a:extLst>
              <a:ext uri="{FF2B5EF4-FFF2-40B4-BE49-F238E27FC236}">
                <a16:creationId xmlns:a16="http://schemas.microsoft.com/office/drawing/2014/main" id="{42A192FA-B9CC-4DAE-9056-0E17B3DC7137}"/>
              </a:ext>
            </a:extLst>
          </p:cNvPr>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7" name="Veri Yer Tutucusu 6">
            <a:extLst>
              <a:ext uri="{FF2B5EF4-FFF2-40B4-BE49-F238E27FC236}">
                <a16:creationId xmlns:a16="http://schemas.microsoft.com/office/drawing/2014/main" id="{B6F2E153-96CD-4C3E-B581-6F70E28285B4}"/>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8" name="Alt Bilgi Yer Tutucusu 7">
            <a:extLst>
              <a:ext uri="{FF2B5EF4-FFF2-40B4-BE49-F238E27FC236}">
                <a16:creationId xmlns:a16="http://schemas.microsoft.com/office/drawing/2014/main" id="{BCEA378A-76FC-479D-AFD9-2C3D268A6EA0}"/>
              </a:ext>
            </a:extLst>
          </p:cNvPr>
          <p:cNvSpPr>
            <a:spLocks noGrp="1"/>
          </p:cNvSpPr>
          <p:nvPr>
            <p:ph type="ftr" sz="quarter" idx="11"/>
          </p:nvPr>
        </p:nvSpPr>
        <p:spPr/>
        <p:txBody>
          <a:bodyPr/>
          <a:lstStyle/>
          <a:p>
            <a:endParaRPr lang="de-DE"/>
          </a:p>
        </p:txBody>
      </p:sp>
      <p:sp>
        <p:nvSpPr>
          <p:cNvPr id="9" name="Slayt Numarası Yer Tutucusu 8">
            <a:extLst>
              <a:ext uri="{FF2B5EF4-FFF2-40B4-BE49-F238E27FC236}">
                <a16:creationId xmlns:a16="http://schemas.microsoft.com/office/drawing/2014/main" id="{C8217A84-A575-4E4F-B025-6C85DC25EBE1}"/>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46902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3595679-B3CE-4F89-A990-EB0CAC1537F7}"/>
              </a:ext>
            </a:extLst>
          </p:cNvPr>
          <p:cNvSpPr>
            <a:spLocks noGrp="1"/>
          </p:cNvSpPr>
          <p:nvPr>
            <p:ph type="title"/>
          </p:nvPr>
        </p:nvSpPr>
        <p:spPr/>
        <p:txBody>
          <a:bodyPr/>
          <a:lstStyle/>
          <a:p>
            <a:r>
              <a:rPr lang="tr-TR"/>
              <a:t>Asıl başlık stilini düzenlemek için tıklayın</a:t>
            </a:r>
            <a:endParaRPr lang="de-DE"/>
          </a:p>
        </p:txBody>
      </p:sp>
      <p:sp>
        <p:nvSpPr>
          <p:cNvPr id="3" name="Veri Yer Tutucusu 2">
            <a:extLst>
              <a:ext uri="{FF2B5EF4-FFF2-40B4-BE49-F238E27FC236}">
                <a16:creationId xmlns:a16="http://schemas.microsoft.com/office/drawing/2014/main" id="{72B83945-42CD-45B2-9855-2F9CB6E9C339}"/>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4" name="Alt Bilgi Yer Tutucusu 3">
            <a:extLst>
              <a:ext uri="{FF2B5EF4-FFF2-40B4-BE49-F238E27FC236}">
                <a16:creationId xmlns:a16="http://schemas.microsoft.com/office/drawing/2014/main" id="{8A4C8A38-6F9B-4E07-A411-18FAB3BCF226}"/>
              </a:ext>
            </a:extLst>
          </p:cNvPr>
          <p:cNvSpPr>
            <a:spLocks noGrp="1"/>
          </p:cNvSpPr>
          <p:nvPr>
            <p:ph type="ftr" sz="quarter" idx="11"/>
          </p:nvPr>
        </p:nvSpPr>
        <p:spPr/>
        <p:txBody>
          <a:bodyPr/>
          <a:lstStyle/>
          <a:p>
            <a:endParaRPr lang="de-DE"/>
          </a:p>
        </p:txBody>
      </p:sp>
      <p:sp>
        <p:nvSpPr>
          <p:cNvPr id="5" name="Slayt Numarası Yer Tutucusu 4">
            <a:extLst>
              <a:ext uri="{FF2B5EF4-FFF2-40B4-BE49-F238E27FC236}">
                <a16:creationId xmlns:a16="http://schemas.microsoft.com/office/drawing/2014/main" id="{C0118591-3F6F-4292-A237-8C865ADF5330}"/>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17037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563C83A-332B-4125-8BF0-956102332E23}"/>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3" name="Alt Bilgi Yer Tutucusu 2">
            <a:extLst>
              <a:ext uri="{FF2B5EF4-FFF2-40B4-BE49-F238E27FC236}">
                <a16:creationId xmlns:a16="http://schemas.microsoft.com/office/drawing/2014/main" id="{50376197-2267-408B-AE09-9E03848F4873}"/>
              </a:ext>
            </a:extLst>
          </p:cNvPr>
          <p:cNvSpPr>
            <a:spLocks noGrp="1"/>
          </p:cNvSpPr>
          <p:nvPr>
            <p:ph type="ftr" sz="quarter" idx="11"/>
          </p:nvPr>
        </p:nvSpPr>
        <p:spPr/>
        <p:txBody>
          <a:bodyPr/>
          <a:lstStyle/>
          <a:p>
            <a:endParaRPr lang="de-DE"/>
          </a:p>
        </p:txBody>
      </p:sp>
      <p:sp>
        <p:nvSpPr>
          <p:cNvPr id="4" name="Slayt Numarası Yer Tutucusu 3">
            <a:extLst>
              <a:ext uri="{FF2B5EF4-FFF2-40B4-BE49-F238E27FC236}">
                <a16:creationId xmlns:a16="http://schemas.microsoft.com/office/drawing/2014/main" id="{3CA5500F-055E-4E58-AF3C-74C7C1791CE7}"/>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2257724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ED9A62A-B8D7-40B7-B52C-BF186602B71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84829F76-645D-46F4-9081-A617733DC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Metin Yer Tutucusu 3">
            <a:extLst>
              <a:ext uri="{FF2B5EF4-FFF2-40B4-BE49-F238E27FC236}">
                <a16:creationId xmlns:a16="http://schemas.microsoft.com/office/drawing/2014/main" id="{441BDF3D-05AD-4E23-8292-F991AC4BC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ED31C9CF-A920-4830-AF8E-BC15966911AB}"/>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6" name="Alt Bilgi Yer Tutucusu 5">
            <a:extLst>
              <a:ext uri="{FF2B5EF4-FFF2-40B4-BE49-F238E27FC236}">
                <a16:creationId xmlns:a16="http://schemas.microsoft.com/office/drawing/2014/main" id="{7C72FA67-5DEB-4BAD-A2D6-255E130A008F}"/>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06CEE63A-A93C-4383-917F-8FBDA21CCD8E}"/>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412325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5FCCA59-0735-49F3-AE7C-A444DF79DC9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de-DE"/>
          </a:p>
        </p:txBody>
      </p:sp>
      <p:sp>
        <p:nvSpPr>
          <p:cNvPr id="3" name="Resim Yer Tutucusu 2">
            <a:extLst>
              <a:ext uri="{FF2B5EF4-FFF2-40B4-BE49-F238E27FC236}">
                <a16:creationId xmlns:a16="http://schemas.microsoft.com/office/drawing/2014/main" id="{65206F63-988A-452F-92E6-8B6761A3A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Metin Yer Tutucusu 3">
            <a:extLst>
              <a:ext uri="{FF2B5EF4-FFF2-40B4-BE49-F238E27FC236}">
                <a16:creationId xmlns:a16="http://schemas.microsoft.com/office/drawing/2014/main" id="{50B46BD1-4B6F-447A-A0C2-381C4226A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15775189-FD04-498D-A85B-EE32E77D7F71}"/>
              </a:ext>
            </a:extLst>
          </p:cNvPr>
          <p:cNvSpPr>
            <a:spLocks noGrp="1"/>
          </p:cNvSpPr>
          <p:nvPr>
            <p:ph type="dt" sz="half" idx="10"/>
          </p:nvPr>
        </p:nvSpPr>
        <p:spPr/>
        <p:txBody>
          <a:bodyPr/>
          <a:lstStyle/>
          <a:p>
            <a:fld id="{8BB455C6-FCBB-4A82-85A6-D48499BC95FA}" type="datetimeFigureOut">
              <a:rPr lang="de-DE" smtClean="0"/>
              <a:t>25.07.2018</a:t>
            </a:fld>
            <a:endParaRPr lang="de-DE"/>
          </a:p>
        </p:txBody>
      </p:sp>
      <p:sp>
        <p:nvSpPr>
          <p:cNvPr id="6" name="Alt Bilgi Yer Tutucusu 5">
            <a:extLst>
              <a:ext uri="{FF2B5EF4-FFF2-40B4-BE49-F238E27FC236}">
                <a16:creationId xmlns:a16="http://schemas.microsoft.com/office/drawing/2014/main" id="{F9020921-862E-4540-BEF7-57B69959FCE9}"/>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8C7BDD1A-D37B-4C81-8C5C-5BFC85797080}"/>
              </a:ext>
            </a:extLst>
          </p:cNvPr>
          <p:cNvSpPr>
            <a:spLocks noGrp="1"/>
          </p:cNvSpPr>
          <p:nvPr>
            <p:ph type="sldNum" sz="quarter" idx="12"/>
          </p:nvPr>
        </p:nvSpPr>
        <p:spPr/>
        <p:txBody>
          <a:bodyPr/>
          <a:lstStyle/>
          <a:p>
            <a:fld id="{6BB66DB0-6AA9-4048-BBE3-517939C738F9}" type="slidenum">
              <a:rPr lang="de-DE" smtClean="0"/>
              <a:t>‹#›</a:t>
            </a:fld>
            <a:endParaRPr lang="de-DE"/>
          </a:p>
        </p:txBody>
      </p:sp>
    </p:spTree>
    <p:extLst>
      <p:ext uri="{BB962C8B-B14F-4D97-AF65-F5344CB8AC3E}">
        <p14:creationId xmlns:p14="http://schemas.microsoft.com/office/powerpoint/2010/main" val="222350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26FE2CA-83B0-48BF-B087-152953D2E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E04B86C3-256C-4F7D-956C-56FD290B0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D62AFFFA-855C-4DC6-AB38-15F3F67EDC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55C6-FCBB-4A82-85A6-D48499BC95FA}" type="datetimeFigureOut">
              <a:rPr lang="de-DE" smtClean="0"/>
              <a:t>25.07.2018</a:t>
            </a:fld>
            <a:endParaRPr lang="de-DE"/>
          </a:p>
        </p:txBody>
      </p:sp>
      <p:sp>
        <p:nvSpPr>
          <p:cNvPr id="5" name="Alt Bilgi Yer Tutucusu 4">
            <a:extLst>
              <a:ext uri="{FF2B5EF4-FFF2-40B4-BE49-F238E27FC236}">
                <a16:creationId xmlns:a16="http://schemas.microsoft.com/office/drawing/2014/main" id="{EC16A572-42CE-4954-86A3-8557B1790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ayt Numarası Yer Tutucusu 5">
            <a:extLst>
              <a:ext uri="{FF2B5EF4-FFF2-40B4-BE49-F238E27FC236}">
                <a16:creationId xmlns:a16="http://schemas.microsoft.com/office/drawing/2014/main" id="{CD32CEF7-3ED4-497A-B2F3-EC472D19D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66DB0-6AA9-4048-BBE3-517939C738F9}" type="slidenum">
              <a:rPr lang="de-DE" smtClean="0"/>
              <a:t>‹#›</a:t>
            </a:fld>
            <a:endParaRPr lang="de-DE"/>
          </a:p>
        </p:txBody>
      </p:sp>
    </p:spTree>
    <p:extLst>
      <p:ext uri="{BB962C8B-B14F-4D97-AF65-F5344CB8AC3E}">
        <p14:creationId xmlns:p14="http://schemas.microsoft.com/office/powerpoint/2010/main" val="57493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28179E4-F05B-4467-BE00-4C18063C6769}"/>
              </a:ext>
            </a:extLst>
          </p:cNvPr>
          <p:cNvSpPr>
            <a:spLocks noGrp="1"/>
          </p:cNvSpPr>
          <p:nvPr>
            <p:ph type="ctrTitle"/>
          </p:nvPr>
        </p:nvSpPr>
        <p:spPr/>
        <p:txBody>
          <a:bodyPr/>
          <a:lstStyle/>
          <a:p>
            <a:r>
              <a:rPr lang="en-US" dirty="0" err="1"/>
              <a:t>Images&amp;Captions</a:t>
            </a:r>
            <a:endParaRPr lang="de-DE" dirty="0"/>
          </a:p>
        </p:txBody>
      </p:sp>
    </p:spTree>
    <p:extLst>
      <p:ext uri="{BB962C8B-B14F-4D97-AF65-F5344CB8AC3E}">
        <p14:creationId xmlns:p14="http://schemas.microsoft.com/office/powerpoint/2010/main" val="971248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adapted </a:t>
            </a:r>
            <a:r>
              <a:rPr lang="en-US" dirty="0" err="1"/>
              <a:t>Vesselness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614916" y="6094158"/>
            <a:ext cx="10962167" cy="923330"/>
          </a:xfrm>
          <a:prstGeom prst="rect">
            <a:avLst/>
          </a:prstGeom>
          <a:noFill/>
        </p:spPr>
        <p:txBody>
          <a:bodyPr wrap="square" rtlCol="0">
            <a:spAutoFit/>
          </a:bodyPr>
          <a:lstStyle/>
          <a:p>
            <a:r>
              <a:rPr lang="en-US" dirty="0"/>
              <a:t>The adapted </a:t>
            </a:r>
            <a:r>
              <a:rPr lang="en-US" dirty="0" err="1"/>
              <a:t>Vesselness</a:t>
            </a:r>
            <a:r>
              <a:rPr lang="en-US" dirty="0"/>
              <a:t> applied only on y-axes. (from left to right) Top: the original image, the </a:t>
            </a:r>
            <a:r>
              <a:rPr lang="en-US" dirty="0" err="1"/>
              <a:t>Vesselness</a:t>
            </a:r>
            <a:r>
              <a:rPr lang="en-US" dirty="0"/>
              <a:t> result (n = 1), the adapted </a:t>
            </a:r>
            <a:r>
              <a:rPr lang="en-US" dirty="0" err="1"/>
              <a:t>Vesselness</a:t>
            </a:r>
            <a:r>
              <a:rPr lang="en-US" dirty="0"/>
              <a:t> (n = 1:5). Middle: the adapted </a:t>
            </a:r>
            <a:r>
              <a:rPr lang="de-DE" dirty="0" err="1"/>
              <a:t>Vesselness</a:t>
            </a:r>
            <a:r>
              <a:rPr lang="de-DE" dirty="0"/>
              <a:t> (n = 2; 3; 4). Bottom: </a:t>
            </a:r>
            <a:r>
              <a:rPr lang="de-DE" dirty="0" err="1"/>
              <a:t>the</a:t>
            </a:r>
            <a:r>
              <a:rPr lang="de-DE" dirty="0"/>
              <a:t> </a:t>
            </a:r>
            <a:r>
              <a:rPr lang="de-DE" dirty="0" err="1"/>
              <a:t>adapted</a:t>
            </a:r>
            <a:r>
              <a:rPr lang="de-DE" dirty="0"/>
              <a:t> </a:t>
            </a:r>
            <a:r>
              <a:rPr lang="de-DE" dirty="0" err="1"/>
              <a:t>Vesselness</a:t>
            </a:r>
            <a:r>
              <a:rPr lang="de-DE" dirty="0"/>
              <a:t> (n = 6; 8; 10).</a:t>
            </a:r>
          </a:p>
        </p:txBody>
      </p:sp>
      <p:pic>
        <p:nvPicPr>
          <p:cNvPr id="5" name="Resim 4">
            <a:extLst>
              <a:ext uri="{FF2B5EF4-FFF2-40B4-BE49-F238E27FC236}">
                <a16:creationId xmlns:a16="http://schemas.microsoft.com/office/drawing/2014/main" id="{E7313B31-3F63-4367-A8F2-86C869B90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799" y="607758"/>
            <a:ext cx="5486400" cy="5486400"/>
          </a:xfrm>
          <a:prstGeom prst="rect">
            <a:avLst/>
          </a:prstGeom>
        </p:spPr>
      </p:pic>
    </p:spTree>
    <p:extLst>
      <p:ext uri="{BB962C8B-B14F-4D97-AF65-F5344CB8AC3E}">
        <p14:creationId xmlns:p14="http://schemas.microsoft.com/office/powerpoint/2010/main" val="318572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adapted </a:t>
            </a:r>
            <a:r>
              <a:rPr lang="en-US" dirty="0" err="1"/>
              <a:t>Vesselness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614916" y="6094158"/>
            <a:ext cx="10962167" cy="646331"/>
          </a:xfrm>
          <a:prstGeom prst="rect">
            <a:avLst/>
          </a:prstGeom>
          <a:noFill/>
        </p:spPr>
        <p:txBody>
          <a:bodyPr wrap="square" rtlCol="0">
            <a:spAutoFit/>
          </a:bodyPr>
          <a:lstStyle/>
          <a:p>
            <a:r>
              <a:rPr lang="en-US" dirty="0"/>
              <a:t>The results of maximization at s = 1 with various n values. The asymmetric </a:t>
            </a:r>
            <a:r>
              <a:rPr lang="en-US" dirty="0" err="1"/>
              <a:t>Vesselness</a:t>
            </a:r>
            <a:r>
              <a:rPr lang="en-US" dirty="0"/>
              <a:t> result with one degree of asymmetry is maximized (from left to right) Top: (n = </a:t>
            </a:r>
            <a:r>
              <a:rPr lang="pt-BR" dirty="0"/>
              <a:t>1; 1:5; 2) Bottom: (n = 3; 4; 6)</a:t>
            </a:r>
            <a:endParaRPr lang="de-DE" dirty="0"/>
          </a:p>
        </p:txBody>
      </p:sp>
      <p:pic>
        <p:nvPicPr>
          <p:cNvPr id="4" name="Resim 3">
            <a:extLst>
              <a:ext uri="{FF2B5EF4-FFF2-40B4-BE49-F238E27FC236}">
                <a16:creationId xmlns:a16="http://schemas.microsoft.com/office/drawing/2014/main" id="{6242146D-7040-4653-AE85-4B7C7CDA0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97" y="651120"/>
            <a:ext cx="8088646" cy="5486400"/>
          </a:xfrm>
          <a:prstGeom prst="rect">
            <a:avLst/>
          </a:prstGeom>
        </p:spPr>
      </p:pic>
    </p:spTree>
    <p:extLst>
      <p:ext uri="{BB962C8B-B14F-4D97-AF65-F5344CB8AC3E}">
        <p14:creationId xmlns:p14="http://schemas.microsoft.com/office/powerpoint/2010/main" val="2214952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adapted </a:t>
            </a:r>
            <a:r>
              <a:rPr lang="en-US" dirty="0" err="1"/>
              <a:t>Vesselness</a:t>
            </a:r>
            <a:r>
              <a:rPr lang="en-US" dirty="0"/>
              <a:t> + Filters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838200" y="5147860"/>
            <a:ext cx="10962167" cy="646331"/>
          </a:xfrm>
          <a:prstGeom prst="rect">
            <a:avLst/>
          </a:prstGeom>
          <a:noFill/>
        </p:spPr>
        <p:txBody>
          <a:bodyPr wrap="square" rtlCol="0">
            <a:spAutoFit/>
          </a:bodyPr>
          <a:lstStyle/>
          <a:p>
            <a:r>
              <a:rPr lang="en-US" dirty="0"/>
              <a:t>Denoised maximization results. (from left to right) n = 1; 1:5; 2; 4. a- The adapted </a:t>
            </a:r>
            <a:r>
              <a:rPr lang="en-US" dirty="0" err="1"/>
              <a:t>Vesselness</a:t>
            </a:r>
            <a:r>
              <a:rPr lang="en-US" dirty="0"/>
              <a:t> without denoising. b- BL with the kernel size of 5. c- AD with iteration number of 5. d- GF with the radius of 2.</a:t>
            </a:r>
            <a:endParaRPr lang="de-DE" dirty="0"/>
          </a:p>
        </p:txBody>
      </p:sp>
      <p:pic>
        <p:nvPicPr>
          <p:cNvPr id="5" name="Resim 4">
            <a:extLst>
              <a:ext uri="{FF2B5EF4-FFF2-40B4-BE49-F238E27FC236}">
                <a16:creationId xmlns:a16="http://schemas.microsoft.com/office/drawing/2014/main" id="{B35A1F8A-7E16-4C27-ABD3-B8319C46A451}"/>
              </a:ext>
            </a:extLst>
          </p:cNvPr>
          <p:cNvPicPr>
            <a:picLocks noChangeAspect="1"/>
          </p:cNvPicPr>
          <p:nvPr/>
        </p:nvPicPr>
        <p:blipFill rotWithShape="1">
          <a:blip r:embed="rId2">
            <a:extLst>
              <a:ext uri="{28A0092B-C50C-407E-A947-70E740481C1C}">
                <a14:useLocalDpi xmlns:a14="http://schemas.microsoft.com/office/drawing/2010/main" val="0"/>
              </a:ext>
            </a:extLst>
          </a:blip>
          <a:srcRect b="50042"/>
          <a:stretch/>
        </p:blipFill>
        <p:spPr>
          <a:xfrm>
            <a:off x="838200" y="957893"/>
            <a:ext cx="4972863" cy="3426106"/>
          </a:xfrm>
          <a:prstGeom prst="rect">
            <a:avLst/>
          </a:prstGeom>
        </p:spPr>
      </p:pic>
      <p:pic>
        <p:nvPicPr>
          <p:cNvPr id="8" name="Resim 7">
            <a:extLst>
              <a:ext uri="{FF2B5EF4-FFF2-40B4-BE49-F238E27FC236}">
                <a16:creationId xmlns:a16="http://schemas.microsoft.com/office/drawing/2014/main" id="{361C0292-F720-444A-AF6E-F63CEFC7B16C}"/>
              </a:ext>
            </a:extLst>
          </p:cNvPr>
          <p:cNvPicPr>
            <a:picLocks noChangeAspect="1"/>
          </p:cNvPicPr>
          <p:nvPr/>
        </p:nvPicPr>
        <p:blipFill rotWithShape="1">
          <a:blip r:embed="rId2">
            <a:extLst>
              <a:ext uri="{28A0092B-C50C-407E-A947-70E740481C1C}">
                <a14:useLocalDpi xmlns:a14="http://schemas.microsoft.com/office/drawing/2010/main" val="0"/>
              </a:ext>
            </a:extLst>
          </a:blip>
          <a:srcRect t="49958"/>
          <a:stretch/>
        </p:blipFill>
        <p:spPr>
          <a:xfrm>
            <a:off x="6095999" y="952105"/>
            <a:ext cx="4972863" cy="3431894"/>
          </a:xfrm>
          <a:prstGeom prst="rect">
            <a:avLst/>
          </a:prstGeom>
        </p:spPr>
      </p:pic>
    </p:spTree>
    <p:extLst>
      <p:ext uri="{BB962C8B-B14F-4D97-AF65-F5344CB8AC3E}">
        <p14:creationId xmlns:p14="http://schemas.microsoft.com/office/powerpoint/2010/main" val="390823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adapted </a:t>
            </a:r>
            <a:r>
              <a:rPr lang="en-US" dirty="0" err="1"/>
              <a:t>Vesselness</a:t>
            </a:r>
            <a:r>
              <a:rPr lang="en-US" dirty="0"/>
              <a:t> + Filters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838200" y="5147860"/>
            <a:ext cx="10962167" cy="646331"/>
          </a:xfrm>
          <a:prstGeom prst="rect">
            <a:avLst/>
          </a:prstGeom>
          <a:noFill/>
        </p:spPr>
        <p:txBody>
          <a:bodyPr wrap="square" rtlCol="0">
            <a:spAutoFit/>
          </a:bodyPr>
          <a:lstStyle/>
          <a:p>
            <a:r>
              <a:rPr lang="en-US" dirty="0"/>
              <a:t>Denoised maximization results for a no-crack image. (from left to right) n = 1; 1:5; 2; 4. a- The adapted </a:t>
            </a:r>
            <a:r>
              <a:rPr lang="en-US" dirty="0" err="1"/>
              <a:t>Vesselness</a:t>
            </a:r>
            <a:r>
              <a:rPr lang="en-US" dirty="0"/>
              <a:t> without denoising. b- BL with the kernel size of 5. c- AD with iteration number of 5. d- GF with the radius of 2.</a:t>
            </a:r>
            <a:endParaRPr lang="de-DE" dirty="0"/>
          </a:p>
        </p:txBody>
      </p:sp>
      <p:pic>
        <p:nvPicPr>
          <p:cNvPr id="4" name="Resim 3">
            <a:extLst>
              <a:ext uri="{FF2B5EF4-FFF2-40B4-BE49-F238E27FC236}">
                <a16:creationId xmlns:a16="http://schemas.microsoft.com/office/drawing/2014/main" id="{4EE72979-3D88-459D-995F-EF9CE80B8535}"/>
              </a:ext>
            </a:extLst>
          </p:cNvPr>
          <p:cNvPicPr>
            <a:picLocks noChangeAspect="1"/>
          </p:cNvPicPr>
          <p:nvPr/>
        </p:nvPicPr>
        <p:blipFill rotWithShape="1">
          <a:blip r:embed="rId2">
            <a:extLst>
              <a:ext uri="{28A0092B-C50C-407E-A947-70E740481C1C}">
                <a14:useLocalDpi xmlns:a14="http://schemas.microsoft.com/office/drawing/2010/main" val="0"/>
              </a:ext>
            </a:extLst>
          </a:blip>
          <a:srcRect b="50042"/>
          <a:stretch/>
        </p:blipFill>
        <p:spPr>
          <a:xfrm>
            <a:off x="635741" y="930820"/>
            <a:ext cx="5009385" cy="3426106"/>
          </a:xfrm>
          <a:prstGeom prst="rect">
            <a:avLst/>
          </a:prstGeom>
        </p:spPr>
      </p:pic>
      <p:pic>
        <p:nvPicPr>
          <p:cNvPr id="9" name="Resim 8">
            <a:extLst>
              <a:ext uri="{FF2B5EF4-FFF2-40B4-BE49-F238E27FC236}">
                <a16:creationId xmlns:a16="http://schemas.microsoft.com/office/drawing/2014/main" id="{55E33535-E61A-45F1-890F-61DE55176AEF}"/>
              </a:ext>
            </a:extLst>
          </p:cNvPr>
          <p:cNvPicPr>
            <a:picLocks noChangeAspect="1"/>
          </p:cNvPicPr>
          <p:nvPr/>
        </p:nvPicPr>
        <p:blipFill rotWithShape="1">
          <a:blip r:embed="rId2">
            <a:extLst>
              <a:ext uri="{28A0092B-C50C-407E-A947-70E740481C1C}">
                <a14:useLocalDpi xmlns:a14="http://schemas.microsoft.com/office/drawing/2010/main" val="0"/>
              </a:ext>
            </a:extLst>
          </a:blip>
          <a:srcRect t="49958"/>
          <a:stretch/>
        </p:blipFill>
        <p:spPr>
          <a:xfrm>
            <a:off x="6319283" y="930820"/>
            <a:ext cx="5009385" cy="3431894"/>
          </a:xfrm>
          <a:prstGeom prst="rect">
            <a:avLst/>
          </a:prstGeom>
        </p:spPr>
      </p:pic>
    </p:spTree>
    <p:extLst>
      <p:ext uri="{BB962C8B-B14F-4D97-AF65-F5344CB8AC3E}">
        <p14:creationId xmlns:p14="http://schemas.microsoft.com/office/powerpoint/2010/main" val="58851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Preprocessing</a:t>
            </a:r>
            <a:endParaRPr lang="de-DE" dirty="0"/>
          </a:p>
        </p:txBody>
      </p:sp>
      <p:pic>
        <p:nvPicPr>
          <p:cNvPr id="4" name="Resim 3">
            <a:extLst>
              <a:ext uri="{FF2B5EF4-FFF2-40B4-BE49-F238E27FC236}">
                <a16:creationId xmlns:a16="http://schemas.microsoft.com/office/drawing/2014/main" id="{1AC51ED4-7B74-44F0-BE22-DB8BE330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560" y="694481"/>
            <a:ext cx="9208880" cy="5486400"/>
          </a:xfrm>
          <a:prstGeom prst="rect">
            <a:avLst/>
          </a:prstGeom>
        </p:spPr>
      </p:pic>
      <p:sp>
        <p:nvSpPr>
          <p:cNvPr id="5" name="Metin kutusu 4">
            <a:extLst>
              <a:ext uri="{FF2B5EF4-FFF2-40B4-BE49-F238E27FC236}">
                <a16:creationId xmlns:a16="http://schemas.microsoft.com/office/drawing/2014/main" id="{FD61F6CE-3959-4AE4-B581-20A5950F1B9B}"/>
              </a:ext>
            </a:extLst>
          </p:cNvPr>
          <p:cNvSpPr txBox="1"/>
          <p:nvPr/>
        </p:nvSpPr>
        <p:spPr>
          <a:xfrm>
            <a:off x="733647" y="6295820"/>
            <a:ext cx="10962167" cy="646331"/>
          </a:xfrm>
          <a:prstGeom prst="rect">
            <a:avLst/>
          </a:prstGeom>
          <a:noFill/>
        </p:spPr>
        <p:txBody>
          <a:bodyPr wrap="square" rtlCol="0">
            <a:spAutoFit/>
          </a:bodyPr>
          <a:lstStyle/>
          <a:p>
            <a:r>
              <a:rPr lang="en-US" dirty="0"/>
              <a:t>The ROI of a solar cell. The yellow box indicates the borders of the cell. The ROI is specified as the inner region of the border except for the busbars. In order to show the grid fingers clearly, the red box is zoomed in.</a:t>
            </a:r>
            <a:endParaRPr lang="de-DE" dirty="0"/>
          </a:p>
        </p:txBody>
      </p:sp>
    </p:spTree>
    <p:extLst>
      <p:ext uri="{BB962C8B-B14F-4D97-AF65-F5344CB8AC3E}">
        <p14:creationId xmlns:p14="http://schemas.microsoft.com/office/powerpoint/2010/main" val="15726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Crack Detection/ Adapted </a:t>
            </a:r>
            <a:r>
              <a:rPr lang="en-US" dirty="0" err="1"/>
              <a:t>Vesselness</a:t>
            </a:r>
            <a:endParaRPr lang="de-DE" dirty="0"/>
          </a:p>
        </p:txBody>
      </p:sp>
      <p:sp>
        <p:nvSpPr>
          <p:cNvPr id="5" name="Metin kutusu 4">
            <a:extLst>
              <a:ext uri="{FF2B5EF4-FFF2-40B4-BE49-F238E27FC236}">
                <a16:creationId xmlns:a16="http://schemas.microsoft.com/office/drawing/2014/main" id="{FD61F6CE-3959-4AE4-B581-20A5950F1B9B}"/>
              </a:ext>
            </a:extLst>
          </p:cNvPr>
          <p:cNvSpPr txBox="1"/>
          <p:nvPr/>
        </p:nvSpPr>
        <p:spPr>
          <a:xfrm>
            <a:off x="838200" y="5886442"/>
            <a:ext cx="10962167" cy="646331"/>
          </a:xfrm>
          <a:prstGeom prst="rect">
            <a:avLst/>
          </a:prstGeom>
          <a:noFill/>
        </p:spPr>
        <p:txBody>
          <a:bodyPr wrap="square" rtlCol="0">
            <a:spAutoFit/>
          </a:bodyPr>
          <a:lstStyle/>
          <a:p>
            <a:r>
              <a:rPr lang="en-US" dirty="0"/>
              <a:t>In the labeled image, the scales are demonstrated in both directions. The curves indicate the size of the Gaussian distributions with various degree of asymmetry at s = 1.</a:t>
            </a:r>
            <a:endParaRPr lang="de-DE" dirty="0"/>
          </a:p>
        </p:txBody>
      </p:sp>
      <p:pic>
        <p:nvPicPr>
          <p:cNvPr id="6" name="Resim 5">
            <a:extLst>
              <a:ext uri="{FF2B5EF4-FFF2-40B4-BE49-F238E27FC236}">
                <a16:creationId xmlns:a16="http://schemas.microsoft.com/office/drawing/2014/main" id="{94A80AE6-156B-47A6-ACCF-54CE5B4E0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253" y="886498"/>
            <a:ext cx="8541173" cy="4572000"/>
          </a:xfrm>
          <a:prstGeom prst="rect">
            <a:avLst/>
          </a:prstGeom>
        </p:spPr>
      </p:pic>
    </p:spTree>
    <p:extLst>
      <p:ext uri="{BB962C8B-B14F-4D97-AF65-F5344CB8AC3E}">
        <p14:creationId xmlns:p14="http://schemas.microsoft.com/office/powerpoint/2010/main" val="14882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Results/Preprocessing</a:t>
            </a:r>
            <a:endParaRPr lang="de-DE" dirty="0"/>
          </a:p>
        </p:txBody>
      </p:sp>
      <p:sp>
        <p:nvSpPr>
          <p:cNvPr id="5" name="Metin kutusu 4">
            <a:extLst>
              <a:ext uri="{FF2B5EF4-FFF2-40B4-BE49-F238E27FC236}">
                <a16:creationId xmlns:a16="http://schemas.microsoft.com/office/drawing/2014/main" id="{FD61F6CE-3959-4AE4-B581-20A5950F1B9B}"/>
              </a:ext>
            </a:extLst>
          </p:cNvPr>
          <p:cNvSpPr txBox="1"/>
          <p:nvPr/>
        </p:nvSpPr>
        <p:spPr>
          <a:xfrm>
            <a:off x="712382" y="5865806"/>
            <a:ext cx="10962167" cy="369332"/>
          </a:xfrm>
          <a:prstGeom prst="rect">
            <a:avLst/>
          </a:prstGeom>
          <a:noFill/>
        </p:spPr>
        <p:txBody>
          <a:bodyPr wrap="square" rtlCol="0">
            <a:spAutoFit/>
          </a:bodyPr>
          <a:lstStyle/>
          <a:p>
            <a:r>
              <a:rPr lang="en-US" dirty="0"/>
              <a:t>Left: the original image  Middle: the border of the solar cell Right: the identified busbars</a:t>
            </a:r>
            <a:endParaRPr lang="de-DE" dirty="0"/>
          </a:p>
        </p:txBody>
      </p:sp>
      <p:pic>
        <p:nvPicPr>
          <p:cNvPr id="6" name="Resim 5">
            <a:extLst>
              <a:ext uri="{FF2B5EF4-FFF2-40B4-BE49-F238E27FC236}">
                <a16:creationId xmlns:a16="http://schemas.microsoft.com/office/drawing/2014/main" id="{E3405818-D78A-4B45-A691-0F33D0AA8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947"/>
            <a:ext cx="12192000" cy="4174393"/>
          </a:xfrm>
          <a:prstGeom prst="rect">
            <a:avLst/>
          </a:prstGeom>
        </p:spPr>
      </p:pic>
    </p:spTree>
    <p:extLst>
      <p:ext uri="{BB962C8B-B14F-4D97-AF65-F5344CB8AC3E}">
        <p14:creationId xmlns:p14="http://schemas.microsoft.com/office/powerpoint/2010/main" val="999340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Results/Crack Detection</a:t>
            </a:r>
            <a:endParaRPr lang="de-DE" dirty="0"/>
          </a:p>
        </p:txBody>
      </p:sp>
      <p:sp>
        <p:nvSpPr>
          <p:cNvPr id="5" name="Metin kutusu 4">
            <a:extLst>
              <a:ext uri="{FF2B5EF4-FFF2-40B4-BE49-F238E27FC236}">
                <a16:creationId xmlns:a16="http://schemas.microsoft.com/office/drawing/2014/main" id="{FD61F6CE-3959-4AE4-B581-20A5950F1B9B}"/>
              </a:ext>
            </a:extLst>
          </p:cNvPr>
          <p:cNvSpPr txBox="1"/>
          <p:nvPr/>
        </p:nvSpPr>
        <p:spPr>
          <a:xfrm>
            <a:off x="712382" y="5865806"/>
            <a:ext cx="10962167" cy="369332"/>
          </a:xfrm>
          <a:prstGeom prst="rect">
            <a:avLst/>
          </a:prstGeom>
          <a:noFill/>
        </p:spPr>
        <p:txBody>
          <a:bodyPr wrap="square" rtlCol="0">
            <a:spAutoFit/>
          </a:bodyPr>
          <a:lstStyle/>
          <a:p>
            <a:r>
              <a:rPr lang="en-US" dirty="0"/>
              <a:t>The labeling. Left: the original image. Middle: the label. Right: the ground truth </a:t>
            </a:r>
            <a:r>
              <a:rPr lang="de-DE" dirty="0" err="1"/>
              <a:t>image</a:t>
            </a:r>
            <a:r>
              <a:rPr lang="de-DE" dirty="0"/>
              <a:t>.</a:t>
            </a:r>
          </a:p>
        </p:txBody>
      </p:sp>
      <p:pic>
        <p:nvPicPr>
          <p:cNvPr id="4" name="Resim 3">
            <a:extLst>
              <a:ext uri="{FF2B5EF4-FFF2-40B4-BE49-F238E27FC236}">
                <a16:creationId xmlns:a16="http://schemas.microsoft.com/office/drawing/2014/main" id="{23787B06-DAD7-4455-BEFF-818EE01E3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80" y="1232599"/>
            <a:ext cx="7146639" cy="4392801"/>
          </a:xfrm>
          <a:prstGeom prst="rect">
            <a:avLst/>
          </a:prstGeom>
        </p:spPr>
      </p:pic>
    </p:spTree>
    <p:extLst>
      <p:ext uri="{BB962C8B-B14F-4D97-AF65-F5344CB8AC3E}">
        <p14:creationId xmlns:p14="http://schemas.microsoft.com/office/powerpoint/2010/main" val="193051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Results/BP</a:t>
            </a:r>
            <a:endParaRPr lang="de-DE" dirty="0"/>
          </a:p>
        </p:txBody>
      </p:sp>
      <p:pic>
        <p:nvPicPr>
          <p:cNvPr id="6" name="Resim 5">
            <a:extLst>
              <a:ext uri="{FF2B5EF4-FFF2-40B4-BE49-F238E27FC236}">
                <a16:creationId xmlns:a16="http://schemas.microsoft.com/office/drawing/2014/main" id="{BCFE1F83-A1C3-40DA-8EB0-0BF49C727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 y="1050982"/>
            <a:ext cx="11241069" cy="4458322"/>
          </a:xfrm>
          <a:prstGeom prst="rect">
            <a:avLst/>
          </a:prstGeom>
        </p:spPr>
      </p:pic>
      <p:sp>
        <p:nvSpPr>
          <p:cNvPr id="7" name="Metin kutusu 6">
            <a:extLst>
              <a:ext uri="{FF2B5EF4-FFF2-40B4-BE49-F238E27FC236}">
                <a16:creationId xmlns:a16="http://schemas.microsoft.com/office/drawing/2014/main" id="{D6DB7742-8E01-484C-AFC2-AA9BD61763C0}"/>
              </a:ext>
            </a:extLst>
          </p:cNvPr>
          <p:cNvSpPr txBox="1"/>
          <p:nvPr/>
        </p:nvSpPr>
        <p:spPr>
          <a:xfrm>
            <a:off x="754367" y="6014661"/>
            <a:ext cx="10962167" cy="646331"/>
          </a:xfrm>
          <a:prstGeom prst="rect">
            <a:avLst/>
          </a:prstGeom>
          <a:noFill/>
        </p:spPr>
        <p:txBody>
          <a:bodyPr wrap="square" rtlCol="0">
            <a:spAutoFit/>
          </a:bodyPr>
          <a:lstStyle/>
          <a:p>
            <a:r>
              <a:rPr lang="en-US" dirty="0"/>
              <a:t>The heatmaps demonstrating the false positive rate and the sensitivity of the bandpass filter at various kernel sizes and threshold levels.</a:t>
            </a:r>
            <a:endParaRPr lang="de-DE" dirty="0"/>
          </a:p>
        </p:txBody>
      </p:sp>
    </p:spTree>
    <p:extLst>
      <p:ext uri="{BB962C8B-B14F-4D97-AF65-F5344CB8AC3E}">
        <p14:creationId xmlns:p14="http://schemas.microsoft.com/office/powerpoint/2010/main" val="192556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Results/BP</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634954" y="5504298"/>
            <a:ext cx="10962167" cy="1200329"/>
          </a:xfrm>
          <a:prstGeom prst="rect">
            <a:avLst/>
          </a:prstGeom>
          <a:noFill/>
        </p:spPr>
        <p:txBody>
          <a:bodyPr wrap="square" rtlCol="0">
            <a:spAutoFit/>
          </a:bodyPr>
          <a:lstStyle/>
          <a:p>
            <a:r>
              <a:rPr lang="en-US" dirty="0"/>
              <a:t>The results of the bandpass filtering. From left to right: a- The original image and the computed images with the threshold = 1, and kernel sizes 3, 11, 19. b- threshold = 5, and kernel sizes 5, 9, 13, 19. c- threshold = 9, and kernel sizes 5, 9, 13, 19. d- threshold = 13, and kernel sizes 9, 13, 17, 21. e- threshold = 19, and kernel sizes 13, 17, 19, 21.(I had to divide the image, normally it’s one piece)</a:t>
            </a:r>
            <a:endParaRPr lang="de-DE" dirty="0"/>
          </a:p>
        </p:txBody>
      </p:sp>
      <p:pic>
        <p:nvPicPr>
          <p:cNvPr id="4" name="Resim 3">
            <a:extLst>
              <a:ext uri="{FF2B5EF4-FFF2-40B4-BE49-F238E27FC236}">
                <a16:creationId xmlns:a16="http://schemas.microsoft.com/office/drawing/2014/main" id="{91F22156-3AA3-42AA-8B02-4AF84F2A663F}"/>
              </a:ext>
            </a:extLst>
          </p:cNvPr>
          <p:cNvPicPr>
            <a:picLocks noChangeAspect="1"/>
          </p:cNvPicPr>
          <p:nvPr/>
        </p:nvPicPr>
        <p:blipFill rotWithShape="1">
          <a:blip r:embed="rId2">
            <a:extLst>
              <a:ext uri="{28A0092B-C50C-407E-A947-70E740481C1C}">
                <a14:useLocalDpi xmlns:a14="http://schemas.microsoft.com/office/drawing/2010/main" val="0"/>
              </a:ext>
            </a:extLst>
          </a:blip>
          <a:srcRect b="40253"/>
          <a:stretch/>
        </p:blipFill>
        <p:spPr>
          <a:xfrm>
            <a:off x="634954" y="1174795"/>
            <a:ext cx="4794788" cy="4097438"/>
          </a:xfrm>
          <a:prstGeom prst="rect">
            <a:avLst/>
          </a:prstGeom>
        </p:spPr>
      </p:pic>
      <p:pic>
        <p:nvPicPr>
          <p:cNvPr id="8" name="Resim 7">
            <a:extLst>
              <a:ext uri="{FF2B5EF4-FFF2-40B4-BE49-F238E27FC236}">
                <a16:creationId xmlns:a16="http://schemas.microsoft.com/office/drawing/2014/main" id="{F5151D8C-AD41-49A3-A4AB-BD1E437BED59}"/>
              </a:ext>
            </a:extLst>
          </p:cNvPr>
          <p:cNvPicPr>
            <a:picLocks noChangeAspect="1"/>
          </p:cNvPicPr>
          <p:nvPr/>
        </p:nvPicPr>
        <p:blipFill rotWithShape="1">
          <a:blip r:embed="rId2">
            <a:extLst>
              <a:ext uri="{28A0092B-C50C-407E-A947-70E740481C1C}">
                <a14:useLocalDpi xmlns:a14="http://schemas.microsoft.com/office/drawing/2010/main" val="0"/>
              </a:ext>
            </a:extLst>
          </a:blip>
          <a:srcRect t="59685"/>
          <a:stretch/>
        </p:blipFill>
        <p:spPr>
          <a:xfrm>
            <a:off x="6096000" y="1765005"/>
            <a:ext cx="4794788" cy="2764800"/>
          </a:xfrm>
          <a:prstGeom prst="rect">
            <a:avLst/>
          </a:prstGeom>
        </p:spPr>
      </p:pic>
    </p:spTree>
    <p:extLst>
      <p:ext uri="{BB962C8B-B14F-4D97-AF65-F5344CB8AC3E}">
        <p14:creationId xmlns:p14="http://schemas.microsoft.com/office/powerpoint/2010/main" val="304710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original </a:t>
            </a:r>
            <a:r>
              <a:rPr lang="en-US" dirty="0" err="1"/>
              <a:t>Vesselness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614916" y="6094158"/>
            <a:ext cx="10962167" cy="646331"/>
          </a:xfrm>
          <a:prstGeom prst="rect">
            <a:avLst/>
          </a:prstGeom>
          <a:noFill/>
        </p:spPr>
        <p:txBody>
          <a:bodyPr wrap="square" rtlCol="0">
            <a:spAutoFit/>
          </a:bodyPr>
          <a:lstStyle/>
          <a:p>
            <a:r>
              <a:rPr lang="en-US" dirty="0"/>
              <a:t>The heatmaps demonstrating the false positive rate and the sensitivity of the </a:t>
            </a:r>
            <a:r>
              <a:rPr lang="en-US" dirty="0" err="1"/>
              <a:t>Vesselness</a:t>
            </a:r>
            <a:r>
              <a:rPr lang="en-US" dirty="0"/>
              <a:t> at various scales and threshold levels. Top: large crack.  Bottom: the “hard” case.</a:t>
            </a:r>
            <a:endParaRPr lang="de-DE" dirty="0"/>
          </a:p>
        </p:txBody>
      </p:sp>
      <p:pic>
        <p:nvPicPr>
          <p:cNvPr id="5" name="Resim 4">
            <a:extLst>
              <a:ext uri="{FF2B5EF4-FFF2-40B4-BE49-F238E27FC236}">
                <a16:creationId xmlns:a16="http://schemas.microsoft.com/office/drawing/2014/main" id="{F53D17DE-B0FB-493B-9D38-19D160518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395" y="607758"/>
            <a:ext cx="6690902" cy="5486400"/>
          </a:xfrm>
          <a:prstGeom prst="rect">
            <a:avLst/>
          </a:prstGeom>
        </p:spPr>
      </p:pic>
    </p:spTree>
    <p:extLst>
      <p:ext uri="{BB962C8B-B14F-4D97-AF65-F5344CB8AC3E}">
        <p14:creationId xmlns:p14="http://schemas.microsoft.com/office/powerpoint/2010/main" val="14036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95C498-2BFD-4CB5-BAEA-6334914F9AEA}"/>
              </a:ext>
            </a:extLst>
          </p:cNvPr>
          <p:cNvSpPr>
            <a:spLocks noGrp="1"/>
          </p:cNvSpPr>
          <p:nvPr>
            <p:ph type="title"/>
          </p:nvPr>
        </p:nvSpPr>
        <p:spPr>
          <a:xfrm>
            <a:off x="838200" y="31898"/>
            <a:ext cx="10515600" cy="662583"/>
          </a:xfrm>
        </p:spPr>
        <p:txBody>
          <a:bodyPr>
            <a:normAutofit fontScale="90000"/>
          </a:bodyPr>
          <a:lstStyle/>
          <a:p>
            <a:r>
              <a:rPr lang="en-US" dirty="0"/>
              <a:t>Results/ adapted </a:t>
            </a:r>
            <a:r>
              <a:rPr lang="en-US" dirty="0" err="1"/>
              <a:t>Vesselness</a:t>
            </a:r>
            <a:endParaRPr lang="de-DE" dirty="0"/>
          </a:p>
        </p:txBody>
      </p:sp>
      <p:sp>
        <p:nvSpPr>
          <p:cNvPr id="7" name="Metin kutusu 6">
            <a:extLst>
              <a:ext uri="{FF2B5EF4-FFF2-40B4-BE49-F238E27FC236}">
                <a16:creationId xmlns:a16="http://schemas.microsoft.com/office/drawing/2014/main" id="{D6DB7742-8E01-484C-AFC2-AA9BD61763C0}"/>
              </a:ext>
            </a:extLst>
          </p:cNvPr>
          <p:cNvSpPr txBox="1"/>
          <p:nvPr/>
        </p:nvSpPr>
        <p:spPr>
          <a:xfrm>
            <a:off x="614916" y="6094158"/>
            <a:ext cx="10962167" cy="923330"/>
          </a:xfrm>
          <a:prstGeom prst="rect">
            <a:avLst/>
          </a:prstGeom>
          <a:noFill/>
        </p:spPr>
        <p:txBody>
          <a:bodyPr wrap="square" rtlCol="0">
            <a:spAutoFit/>
          </a:bodyPr>
          <a:lstStyle/>
          <a:p>
            <a:r>
              <a:rPr lang="en-US" dirty="0"/>
              <a:t>The adapted </a:t>
            </a:r>
            <a:r>
              <a:rPr lang="en-US" dirty="0" err="1"/>
              <a:t>Vesselness</a:t>
            </a:r>
            <a:r>
              <a:rPr lang="en-US" dirty="0"/>
              <a:t> applied only on x-axes. (from left to right) Top: the original image, the </a:t>
            </a:r>
            <a:r>
              <a:rPr lang="en-US" dirty="0" err="1"/>
              <a:t>Vesselness</a:t>
            </a:r>
            <a:r>
              <a:rPr lang="en-US" dirty="0"/>
              <a:t> result (n = 1), the adapted </a:t>
            </a:r>
            <a:r>
              <a:rPr lang="en-US" dirty="0" err="1"/>
              <a:t>Vesselness</a:t>
            </a:r>
            <a:r>
              <a:rPr lang="en-US" dirty="0"/>
              <a:t> (n = 1:5). Middle: the adapted </a:t>
            </a:r>
            <a:r>
              <a:rPr lang="de-DE" dirty="0" err="1"/>
              <a:t>Vesselness</a:t>
            </a:r>
            <a:r>
              <a:rPr lang="de-DE" dirty="0"/>
              <a:t> (n = 2; 3; 4). Bottom: </a:t>
            </a:r>
            <a:r>
              <a:rPr lang="de-DE" dirty="0" err="1"/>
              <a:t>the</a:t>
            </a:r>
            <a:r>
              <a:rPr lang="de-DE" dirty="0"/>
              <a:t> </a:t>
            </a:r>
            <a:r>
              <a:rPr lang="de-DE" dirty="0" err="1"/>
              <a:t>adapted</a:t>
            </a:r>
            <a:r>
              <a:rPr lang="de-DE" dirty="0"/>
              <a:t> </a:t>
            </a:r>
            <a:r>
              <a:rPr lang="de-DE" dirty="0" err="1"/>
              <a:t>Vesselness</a:t>
            </a:r>
            <a:r>
              <a:rPr lang="de-DE" dirty="0"/>
              <a:t> (n = 6; 8; 10).</a:t>
            </a:r>
          </a:p>
        </p:txBody>
      </p:sp>
      <p:pic>
        <p:nvPicPr>
          <p:cNvPr id="4" name="Resim 3">
            <a:extLst>
              <a:ext uri="{FF2B5EF4-FFF2-40B4-BE49-F238E27FC236}">
                <a16:creationId xmlns:a16="http://schemas.microsoft.com/office/drawing/2014/main" id="{3A5273D9-A722-415D-A085-5B4D2A235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799" y="607758"/>
            <a:ext cx="5486400" cy="5486400"/>
          </a:xfrm>
          <a:prstGeom prst="rect">
            <a:avLst/>
          </a:prstGeom>
        </p:spPr>
      </p:pic>
    </p:spTree>
    <p:extLst>
      <p:ext uri="{BB962C8B-B14F-4D97-AF65-F5344CB8AC3E}">
        <p14:creationId xmlns:p14="http://schemas.microsoft.com/office/powerpoint/2010/main" val="424967231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624</Words>
  <Application>Microsoft Office PowerPoint</Application>
  <PresentationFormat>Geniş ekran</PresentationFormat>
  <Paragraphs>25</Paragraphs>
  <Slides>13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Arial</vt:lpstr>
      <vt:lpstr>Calibri</vt:lpstr>
      <vt:lpstr>Calibri Light</vt:lpstr>
      <vt:lpstr>Office Teması</vt:lpstr>
      <vt:lpstr>Images&amp;Captions</vt:lpstr>
      <vt:lpstr>Preprocessing</vt:lpstr>
      <vt:lpstr>Crack Detection/ Adapted Vesselness</vt:lpstr>
      <vt:lpstr>Results/Preprocessing</vt:lpstr>
      <vt:lpstr>Results/Crack Detection</vt:lpstr>
      <vt:lpstr>Results/BP</vt:lpstr>
      <vt:lpstr>Results/BP</vt:lpstr>
      <vt:lpstr>Results/ original Vesselness</vt:lpstr>
      <vt:lpstr>Results/ adapted Vesselness</vt:lpstr>
      <vt:lpstr>Results/ adapted Vesselness</vt:lpstr>
      <vt:lpstr>Results/ adapted Vesselness</vt:lpstr>
      <vt:lpstr>Results/ adapted Vesselness + Filters</vt:lpstr>
      <vt:lpstr>Results/ adapted Vesselness + Filters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Images&amp;Captions</dc:title>
  <dc:creator>hasan can özkan</dc:creator>
  <cp:lastModifiedBy>hasan can özkan</cp:lastModifiedBy>
  <cp:revision>14</cp:revision>
  <dcterms:created xsi:type="dcterms:W3CDTF">2018-07-25T07:01:28Z</dcterms:created>
  <dcterms:modified xsi:type="dcterms:W3CDTF">2018-07-25T07:56:57Z</dcterms:modified>
</cp:coreProperties>
</file>